
<file path=[Content_Types].xml><?xml version="1.0" encoding="utf-8"?>
<Types xmlns="http://schemas.openxmlformats.org/package/2006/content-types">
  <Default Extension="jfif" ContentType="image/jpeg"/>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7"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588" autoAdjust="0"/>
    <p:restoredTop sz="94660"/>
  </p:normalViewPr>
  <p:slideViewPr>
    <p:cSldViewPr snapToGrid="0">
      <p:cViewPr varScale="1">
        <p:scale>
          <a:sx n="68" d="100"/>
          <a:sy n="68" d="100"/>
        </p:scale>
        <p:origin x="99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9AA1C6F-C897-40BB-AEAF-A5CF715189E4}" type="datetimeFigureOut">
              <a:rPr lang="en-US" smtClean="0"/>
              <a:t>4/17/2021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FCF9FAC-AC6E-4173-81A3-A0097659A663}" type="slidenum">
              <a:rPr lang="en-US" smtClean="0"/>
              <a:t>‹#›</a:t>
            </a:fld>
            <a:endParaRPr lang="en-US" dirty="0"/>
          </a:p>
        </p:txBody>
      </p:sp>
    </p:spTree>
    <p:extLst>
      <p:ext uri="{BB962C8B-B14F-4D97-AF65-F5344CB8AC3E}">
        <p14:creationId xmlns:p14="http://schemas.microsoft.com/office/powerpoint/2010/main" val="12453178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American history is tainted with accounts of discrimination of African Americans, from the days of slavery, to the days of limited voting and property rights,  black people have seemingly been disadvantaged by the system. While today we pride ourselves as a non racial community, government bodies and institutions still exhibit structural and institutional racism. The sheer number of African American men being taken into police custody has caused alarm. This research seeks to examine whether black men are ending up in jail due to structural and institutional racism in the justice system.</a:t>
            </a:r>
          </a:p>
        </p:txBody>
      </p:sp>
      <p:sp>
        <p:nvSpPr>
          <p:cNvPr id="4" name="Slide Number Placeholder 3"/>
          <p:cNvSpPr>
            <a:spLocks noGrp="1"/>
          </p:cNvSpPr>
          <p:nvPr>
            <p:ph type="sldNum" sz="quarter" idx="5"/>
          </p:nvPr>
        </p:nvSpPr>
        <p:spPr/>
        <p:txBody>
          <a:bodyPr/>
          <a:lstStyle/>
          <a:p>
            <a:fld id="{DFCF9FAC-AC6E-4173-81A3-A0097659A663}" type="slidenum">
              <a:rPr lang="en-US" smtClean="0"/>
              <a:t>2</a:t>
            </a:fld>
            <a:endParaRPr lang="en-US" dirty="0"/>
          </a:p>
        </p:txBody>
      </p:sp>
    </p:spTree>
    <p:extLst>
      <p:ext uri="{BB962C8B-B14F-4D97-AF65-F5344CB8AC3E}">
        <p14:creationId xmlns:p14="http://schemas.microsoft.com/office/powerpoint/2010/main" val="58293496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Qualitative research entails a critical analysis of data and research subjects.  Data analysis methods in this type of research mainly bank on the researcher’s experience, expertise and knowledge of the research subject, based on secondary data sources.</a:t>
            </a:r>
          </a:p>
          <a:p>
            <a:r>
              <a:rPr lang="en-US" dirty="0"/>
              <a:t>Common methods of qualitative data analysis include content analysis and hermeneutic data analysis.</a:t>
            </a:r>
          </a:p>
        </p:txBody>
      </p:sp>
      <p:sp>
        <p:nvSpPr>
          <p:cNvPr id="4" name="Slide Number Placeholder 3"/>
          <p:cNvSpPr>
            <a:spLocks noGrp="1"/>
          </p:cNvSpPr>
          <p:nvPr>
            <p:ph type="sldNum" sz="quarter" idx="5"/>
          </p:nvPr>
        </p:nvSpPr>
        <p:spPr/>
        <p:txBody>
          <a:bodyPr/>
          <a:lstStyle/>
          <a:p>
            <a:fld id="{DFCF9FAC-AC6E-4173-81A3-A0097659A663}" type="slidenum">
              <a:rPr lang="en-US" smtClean="0"/>
              <a:t>11</a:t>
            </a:fld>
            <a:endParaRPr lang="en-US"/>
          </a:p>
        </p:txBody>
      </p:sp>
    </p:spTree>
    <p:extLst>
      <p:ext uri="{BB962C8B-B14F-4D97-AF65-F5344CB8AC3E}">
        <p14:creationId xmlns:p14="http://schemas.microsoft.com/office/powerpoint/2010/main" val="34759031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Social work fundamentally entails driving positive change in society by creating awareness of contentious social problems. It also entails advocating for social and systematic change in public service institutions to ensure that every person gets a fair treatment; despite their race, ethnicity, religion, sexuality, and any other characteristics that set them apart.</a:t>
            </a:r>
          </a:p>
          <a:p>
            <a:endParaRPr lang="en-US" dirty="0"/>
          </a:p>
        </p:txBody>
      </p:sp>
      <p:sp>
        <p:nvSpPr>
          <p:cNvPr id="4" name="Slide Number Placeholder 3"/>
          <p:cNvSpPr>
            <a:spLocks noGrp="1"/>
          </p:cNvSpPr>
          <p:nvPr>
            <p:ph type="sldNum" sz="quarter" idx="5"/>
          </p:nvPr>
        </p:nvSpPr>
        <p:spPr/>
        <p:txBody>
          <a:bodyPr/>
          <a:lstStyle/>
          <a:p>
            <a:fld id="{DFCF9FAC-AC6E-4173-81A3-A0097659A663}" type="slidenum">
              <a:rPr lang="en-US" smtClean="0"/>
              <a:t>12</a:t>
            </a:fld>
            <a:endParaRPr lang="en-US" dirty="0"/>
          </a:p>
        </p:txBody>
      </p:sp>
    </p:spTree>
    <p:extLst>
      <p:ext uri="{BB962C8B-B14F-4D97-AF65-F5344CB8AC3E}">
        <p14:creationId xmlns:p14="http://schemas.microsoft.com/office/powerpoint/2010/main" val="14091790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FCF9FAC-AC6E-4173-81A3-A0097659A663}" type="slidenum">
              <a:rPr lang="en-US" smtClean="0"/>
              <a:t>13</a:t>
            </a:fld>
            <a:endParaRPr lang="en-US" dirty="0"/>
          </a:p>
        </p:txBody>
      </p:sp>
    </p:spTree>
    <p:extLst>
      <p:ext uri="{BB962C8B-B14F-4D97-AF65-F5344CB8AC3E}">
        <p14:creationId xmlns:p14="http://schemas.microsoft.com/office/powerpoint/2010/main" val="100544277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FCF9FAC-AC6E-4173-81A3-A0097659A663}" type="slidenum">
              <a:rPr lang="en-US" smtClean="0"/>
              <a:t>14</a:t>
            </a:fld>
            <a:endParaRPr lang="en-US" dirty="0"/>
          </a:p>
        </p:txBody>
      </p:sp>
    </p:spTree>
    <p:extLst>
      <p:ext uri="{BB962C8B-B14F-4D97-AF65-F5344CB8AC3E}">
        <p14:creationId xmlns:p14="http://schemas.microsoft.com/office/powerpoint/2010/main" val="35189995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study will seek to answer this research question , by employing scientific methods of research design, research methods, data analysis and conclusions. The research will examine the parameters involves in this question, placing them within the context of the Justice system. At the final stage of this research paper, I will provide detailed arguments to affirm or invalidate this research question.</a:t>
            </a:r>
          </a:p>
        </p:txBody>
      </p:sp>
      <p:sp>
        <p:nvSpPr>
          <p:cNvPr id="4" name="Slide Number Placeholder 3"/>
          <p:cNvSpPr>
            <a:spLocks noGrp="1"/>
          </p:cNvSpPr>
          <p:nvPr>
            <p:ph type="sldNum" sz="quarter" idx="5"/>
          </p:nvPr>
        </p:nvSpPr>
        <p:spPr/>
        <p:txBody>
          <a:bodyPr/>
          <a:lstStyle/>
          <a:p>
            <a:fld id="{DFCF9FAC-AC6E-4173-81A3-A0097659A663}" type="slidenum">
              <a:rPr lang="en-US" smtClean="0"/>
              <a:t>3</a:t>
            </a:fld>
            <a:endParaRPr lang="en-US" dirty="0"/>
          </a:p>
        </p:txBody>
      </p:sp>
    </p:spTree>
    <p:extLst>
      <p:ext uri="{BB962C8B-B14F-4D97-AF65-F5344CB8AC3E}">
        <p14:creationId xmlns:p14="http://schemas.microsoft.com/office/powerpoint/2010/main" val="26121912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Institutional racism is defined as discrimination and unequal treatment based on a persons ethnicity, especially minority or marginalized groups. Institutional racism is a result of systems, structures and expectations that have been normalized within an institution. </a:t>
            </a:r>
          </a:p>
          <a:p>
            <a:r>
              <a:rPr lang="en-US" dirty="0"/>
              <a:t>The authors draw our attention to the prevalence of the social vices in the justice system, how they have been normalized and how they affect black people; directly or indirectly.</a:t>
            </a:r>
          </a:p>
        </p:txBody>
      </p:sp>
      <p:sp>
        <p:nvSpPr>
          <p:cNvPr id="4" name="Slide Number Placeholder 3"/>
          <p:cNvSpPr>
            <a:spLocks noGrp="1"/>
          </p:cNvSpPr>
          <p:nvPr>
            <p:ph type="sldNum" sz="quarter" idx="5"/>
          </p:nvPr>
        </p:nvSpPr>
        <p:spPr/>
        <p:txBody>
          <a:bodyPr/>
          <a:lstStyle/>
          <a:p>
            <a:fld id="{DFCF9FAC-AC6E-4173-81A3-A0097659A663}" type="slidenum">
              <a:rPr lang="en-US" smtClean="0"/>
              <a:t>4</a:t>
            </a:fld>
            <a:endParaRPr lang="en-US"/>
          </a:p>
        </p:txBody>
      </p:sp>
    </p:spTree>
    <p:extLst>
      <p:ext uri="{BB962C8B-B14F-4D97-AF65-F5344CB8AC3E}">
        <p14:creationId xmlns:p14="http://schemas.microsoft.com/office/powerpoint/2010/main" val="34269816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2018, 35% of all black male youth had a run in with the law enforcement officers</a:t>
            </a:r>
          </a:p>
          <a:p>
            <a:r>
              <a:rPr lang="en-US" dirty="0"/>
              <a:t>One in every four African American is likely to go to jail at some point in their lives</a:t>
            </a:r>
          </a:p>
          <a:p>
            <a:r>
              <a:rPr lang="en-US" dirty="0"/>
              <a:t>Of the 13% national population comprised of black men, 48% are serving life sentences with or without parole.</a:t>
            </a:r>
          </a:p>
          <a:p>
            <a:r>
              <a:rPr lang="en-US" dirty="0"/>
              <a:t>Black people represent the largest </a:t>
            </a:r>
            <a:r>
              <a:rPr lang="en-US" dirty="0" err="1"/>
              <a:t>propotion</a:t>
            </a:r>
            <a:r>
              <a:rPr lang="en-US" dirty="0"/>
              <a:t> of people on the death row</a:t>
            </a:r>
          </a:p>
        </p:txBody>
      </p:sp>
      <p:sp>
        <p:nvSpPr>
          <p:cNvPr id="4" name="Slide Number Placeholder 3"/>
          <p:cNvSpPr>
            <a:spLocks noGrp="1"/>
          </p:cNvSpPr>
          <p:nvPr>
            <p:ph type="sldNum" sz="quarter" idx="5"/>
          </p:nvPr>
        </p:nvSpPr>
        <p:spPr/>
        <p:txBody>
          <a:bodyPr/>
          <a:lstStyle/>
          <a:p>
            <a:fld id="{DFCF9FAC-AC6E-4173-81A3-A0097659A663}" type="slidenum">
              <a:rPr lang="en-US" smtClean="0"/>
              <a:t>5</a:t>
            </a:fld>
            <a:endParaRPr lang="en-US"/>
          </a:p>
        </p:txBody>
      </p:sp>
    </p:spTree>
    <p:extLst>
      <p:ext uri="{BB962C8B-B14F-4D97-AF65-F5344CB8AC3E}">
        <p14:creationId xmlns:p14="http://schemas.microsoft.com/office/powerpoint/2010/main" val="3444821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Institutional racism is defined as discrimination and unequal treatment based on a persons ethnicity, especially minority or marginalized groups. Institutional racism is a result of systems, structures and expectations that have been normalized within an institution. </a:t>
            </a:r>
          </a:p>
          <a:p>
            <a:r>
              <a:rPr lang="en-US" dirty="0"/>
              <a:t>The authors draw our attention to the prevalence of the social vices in the justice system, how they have been normalized and how they affect black people; directly or indirectly.</a:t>
            </a:r>
          </a:p>
        </p:txBody>
      </p:sp>
      <p:sp>
        <p:nvSpPr>
          <p:cNvPr id="4" name="Slide Number Placeholder 3"/>
          <p:cNvSpPr>
            <a:spLocks noGrp="1"/>
          </p:cNvSpPr>
          <p:nvPr>
            <p:ph type="sldNum" sz="quarter" idx="5"/>
          </p:nvPr>
        </p:nvSpPr>
        <p:spPr/>
        <p:txBody>
          <a:bodyPr/>
          <a:lstStyle/>
          <a:p>
            <a:fld id="{DFCF9FAC-AC6E-4173-81A3-A0097659A663}" type="slidenum">
              <a:rPr lang="en-US" smtClean="0"/>
              <a:t>6</a:t>
            </a:fld>
            <a:endParaRPr lang="en-US"/>
          </a:p>
        </p:txBody>
      </p:sp>
    </p:spTree>
    <p:extLst>
      <p:ext uri="{BB962C8B-B14F-4D97-AF65-F5344CB8AC3E}">
        <p14:creationId xmlns:p14="http://schemas.microsoft.com/office/powerpoint/2010/main" val="30623694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research hypothesis forms the basis for this research project. The hypothesis has been formed by the literature review of relevant pieces of literature, media coverage of controversial cases and research on the topic.</a:t>
            </a:r>
          </a:p>
          <a:p>
            <a:r>
              <a:rPr lang="en-US" dirty="0"/>
              <a:t>The null hypothesis is the alternate version of the research hypothesis, it is essentially antithesis of the research hypothesis.</a:t>
            </a:r>
          </a:p>
        </p:txBody>
      </p:sp>
      <p:sp>
        <p:nvSpPr>
          <p:cNvPr id="4" name="Slide Number Placeholder 3"/>
          <p:cNvSpPr>
            <a:spLocks noGrp="1"/>
          </p:cNvSpPr>
          <p:nvPr>
            <p:ph type="sldNum" sz="quarter" idx="5"/>
          </p:nvPr>
        </p:nvSpPr>
        <p:spPr/>
        <p:txBody>
          <a:bodyPr/>
          <a:lstStyle/>
          <a:p>
            <a:fld id="{DFCF9FAC-AC6E-4173-81A3-A0097659A663}" type="slidenum">
              <a:rPr lang="en-US" smtClean="0"/>
              <a:t>7</a:t>
            </a:fld>
            <a:endParaRPr lang="en-US"/>
          </a:p>
        </p:txBody>
      </p:sp>
    </p:spTree>
    <p:extLst>
      <p:ext uri="{BB962C8B-B14F-4D97-AF65-F5344CB8AC3E}">
        <p14:creationId xmlns:p14="http://schemas.microsoft.com/office/powerpoint/2010/main" val="37789626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Independent variables are basically the cause while dependent variables are the effects arising from the independent variables. Independent variables are directly influenced by the structural and institutional racism within the justice system. On the other hand, the dependent variables are the implications of the racism in the justice system.</a:t>
            </a:r>
          </a:p>
        </p:txBody>
      </p:sp>
      <p:sp>
        <p:nvSpPr>
          <p:cNvPr id="4" name="Slide Number Placeholder 3"/>
          <p:cNvSpPr>
            <a:spLocks noGrp="1"/>
          </p:cNvSpPr>
          <p:nvPr>
            <p:ph type="sldNum" sz="quarter" idx="5"/>
          </p:nvPr>
        </p:nvSpPr>
        <p:spPr/>
        <p:txBody>
          <a:bodyPr/>
          <a:lstStyle/>
          <a:p>
            <a:fld id="{DFCF9FAC-AC6E-4173-81A3-A0097659A663}" type="slidenum">
              <a:rPr lang="en-US" smtClean="0"/>
              <a:t>8</a:t>
            </a:fld>
            <a:endParaRPr lang="en-US"/>
          </a:p>
        </p:txBody>
      </p:sp>
    </p:spTree>
    <p:extLst>
      <p:ext uri="{BB962C8B-B14F-4D97-AF65-F5344CB8AC3E}">
        <p14:creationId xmlns:p14="http://schemas.microsoft.com/office/powerpoint/2010/main" val="38886820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case study research design is instrumental for social research and analysis. Since most social pattern fall within a specifies pattern, the research design enables the researcher to critically analyze selected cases to derive conclusions and test the research hypothesis and questions.</a:t>
            </a:r>
          </a:p>
          <a:p>
            <a:r>
              <a:rPr lang="en-US" dirty="0"/>
              <a:t>However, Case study design has an apparent weakness. Cases isolated might not represent the actual issues and parameters of the other cases and incidents.</a:t>
            </a:r>
          </a:p>
        </p:txBody>
      </p:sp>
      <p:sp>
        <p:nvSpPr>
          <p:cNvPr id="4" name="Slide Number Placeholder 3"/>
          <p:cNvSpPr>
            <a:spLocks noGrp="1"/>
          </p:cNvSpPr>
          <p:nvPr>
            <p:ph type="sldNum" sz="quarter" idx="5"/>
          </p:nvPr>
        </p:nvSpPr>
        <p:spPr/>
        <p:txBody>
          <a:bodyPr/>
          <a:lstStyle/>
          <a:p>
            <a:fld id="{DFCF9FAC-AC6E-4173-81A3-A0097659A663}" type="slidenum">
              <a:rPr lang="en-US" smtClean="0"/>
              <a:t>9</a:t>
            </a:fld>
            <a:endParaRPr lang="en-US"/>
          </a:p>
        </p:txBody>
      </p:sp>
    </p:spTree>
    <p:extLst>
      <p:ext uri="{BB962C8B-B14F-4D97-AF65-F5344CB8AC3E}">
        <p14:creationId xmlns:p14="http://schemas.microsoft.com/office/powerpoint/2010/main" val="14481251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There are two categories of sampling methods; probability and non-probability sampling. Probability sampling is mostly used in qualitative data which involves the use of statistical data. On the other hand, non-probability sampling is used in qualitative research, one that examining the critical aspects of a research subject, making note of in depth meaning of research subjects or text under study.</a:t>
            </a:r>
          </a:p>
          <a:p>
            <a:endParaRPr lang="en-US" dirty="0"/>
          </a:p>
        </p:txBody>
      </p:sp>
      <p:sp>
        <p:nvSpPr>
          <p:cNvPr id="4" name="Slide Number Placeholder 3"/>
          <p:cNvSpPr>
            <a:spLocks noGrp="1"/>
          </p:cNvSpPr>
          <p:nvPr>
            <p:ph type="sldNum" sz="quarter" idx="5"/>
          </p:nvPr>
        </p:nvSpPr>
        <p:spPr/>
        <p:txBody>
          <a:bodyPr/>
          <a:lstStyle/>
          <a:p>
            <a:fld id="{DFCF9FAC-AC6E-4173-81A3-A0097659A663}" type="slidenum">
              <a:rPr lang="en-US" smtClean="0"/>
              <a:t>10</a:t>
            </a:fld>
            <a:endParaRPr lang="en-US"/>
          </a:p>
        </p:txBody>
      </p:sp>
    </p:spTree>
    <p:extLst>
      <p:ext uri="{BB962C8B-B14F-4D97-AF65-F5344CB8AC3E}">
        <p14:creationId xmlns:p14="http://schemas.microsoft.com/office/powerpoint/2010/main" val="25699824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4/17/2021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9336285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Date Placeholder 2"/>
          <p:cNvSpPr>
            <a:spLocks noGrp="1"/>
          </p:cNvSpPr>
          <p:nvPr>
            <p:ph type="dt" sz="half" idx="10"/>
          </p:nvPr>
        </p:nvSpPr>
        <p:spPr/>
        <p:txBody>
          <a:bodyPr/>
          <a:lstStyle/>
          <a:p>
            <a:fld id="{B61BEF0D-F0BB-DE4B-95CE-6DB70DBA9567}" type="datetimeFigureOut">
              <a:rPr lang="en-US" smtClean="0"/>
              <a:pPr/>
              <a:t>4/17/2021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209389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4/17/2021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140163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4/17/2021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939648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4/17/2021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134658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4/17/2021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9559443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4/17/2021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293939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4/17/2021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4925416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4/17/2021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069886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4/17/2021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165013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4/17/2021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125137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4/17/2021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2664305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4/17/2021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812798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4/17/2021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935794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4/17/2021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715313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4/17/2021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565175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4/17/2021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753609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smtClean="0"/>
              <a:pPr/>
              <a:t>4/17/2021</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98796475"/>
      </p:ext>
    </p:extLst>
  </p:cSld>
  <p:clrMap bg1="dk1" tx1="lt1" bg2="dk2" tx2="lt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 id="2147483700" r:id="rId13"/>
    <p:sldLayoutId id="2147483701" r:id="rId14"/>
    <p:sldLayoutId id="2147483702" r:id="rId15"/>
    <p:sldLayoutId id="2147483703" r:id="rId16"/>
    <p:sldLayoutId id="2147483704"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fi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fi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jfi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jfi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prisonpolicy.org/blog/2020/07/27/disparities/?gclid=Cj0KCQjwmIuDBhDXARIsAFITC_6Je0NdJIQL3O2rKL6qOd_-SnFMH7CyaZyaLip1QH4R9RvYctIC9ZUaApVkEALw_wcB"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fi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fi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fi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fif"/><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jfi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fi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fi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fi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060302-475C-482C-B83F-2762C101BA05}"/>
              </a:ext>
            </a:extLst>
          </p:cNvPr>
          <p:cNvSpPr>
            <a:spLocks noGrp="1"/>
          </p:cNvSpPr>
          <p:nvPr>
            <p:ph type="ctrTitle"/>
          </p:nvPr>
        </p:nvSpPr>
        <p:spPr>
          <a:xfrm>
            <a:off x="684211" y="685799"/>
            <a:ext cx="9546467" cy="2971801"/>
          </a:xfrm>
        </p:spPr>
        <p:txBody>
          <a:bodyPr>
            <a:normAutofit fontScale="90000"/>
          </a:bodyPr>
          <a:lstStyle/>
          <a:p>
            <a:r>
              <a:rPr lang="en-US" dirty="0"/>
              <a:t>Structural and institutional racism against African American men in the justice system</a:t>
            </a:r>
          </a:p>
        </p:txBody>
      </p:sp>
      <p:sp>
        <p:nvSpPr>
          <p:cNvPr id="3" name="Subtitle 2">
            <a:extLst>
              <a:ext uri="{FF2B5EF4-FFF2-40B4-BE49-F238E27FC236}">
                <a16:creationId xmlns:a16="http://schemas.microsoft.com/office/drawing/2014/main" id="{CEE8CFB6-7883-4DF7-95EB-A540763B974D}"/>
              </a:ext>
            </a:extLst>
          </p:cNvPr>
          <p:cNvSpPr>
            <a:spLocks noGrp="1"/>
          </p:cNvSpPr>
          <p:nvPr>
            <p:ph type="subTitle" idx="1"/>
          </p:nvPr>
        </p:nvSpPr>
        <p:spPr/>
        <p:txBody>
          <a:bodyPr/>
          <a:lstStyle/>
          <a:p>
            <a:r>
              <a:rPr lang="en-US" dirty="0"/>
              <a:t>PRESENTED BY</a:t>
            </a:r>
          </a:p>
          <a:p>
            <a:r>
              <a:rPr lang="en-US" dirty="0"/>
              <a:t>STUDENT NAME</a:t>
            </a:r>
          </a:p>
          <a:p>
            <a:endParaRPr lang="en-US" dirty="0"/>
          </a:p>
        </p:txBody>
      </p:sp>
    </p:spTree>
    <p:extLst>
      <p:ext uri="{BB962C8B-B14F-4D97-AF65-F5344CB8AC3E}">
        <p14:creationId xmlns:p14="http://schemas.microsoft.com/office/powerpoint/2010/main" val="32447652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3B75E5-D6AB-42AB-B96C-D7A67FF90C5D}"/>
              </a:ext>
            </a:extLst>
          </p:cNvPr>
          <p:cNvSpPr>
            <a:spLocks noGrp="1"/>
          </p:cNvSpPr>
          <p:nvPr>
            <p:ph type="title"/>
          </p:nvPr>
        </p:nvSpPr>
        <p:spPr>
          <a:xfrm>
            <a:off x="684212" y="485175"/>
            <a:ext cx="8534400" cy="1507067"/>
          </a:xfrm>
        </p:spPr>
        <p:txBody>
          <a:bodyPr/>
          <a:lstStyle/>
          <a:p>
            <a:r>
              <a:rPr lang="en-US" dirty="0"/>
              <a:t>Sampling method</a:t>
            </a:r>
          </a:p>
        </p:txBody>
      </p:sp>
      <p:pic>
        <p:nvPicPr>
          <p:cNvPr id="5" name="Content Placeholder 4">
            <a:extLst>
              <a:ext uri="{FF2B5EF4-FFF2-40B4-BE49-F238E27FC236}">
                <a16:creationId xmlns:a16="http://schemas.microsoft.com/office/drawing/2014/main" id="{DA8CE8D5-54FB-4D0A-8408-69777A5A6300}"/>
              </a:ext>
            </a:extLst>
          </p:cNvPr>
          <p:cNvPicPr>
            <a:picLocks noGrp="1" noChangeAspect="1"/>
          </p:cNvPicPr>
          <p:nvPr>
            <p:ph idx="1"/>
          </p:nvPr>
        </p:nvPicPr>
        <p:blipFill>
          <a:blip r:embed="rId3"/>
          <a:stretch>
            <a:fillRect/>
          </a:stretch>
        </p:blipFill>
        <p:spPr>
          <a:xfrm>
            <a:off x="9563100" y="0"/>
            <a:ext cx="2628900" cy="1881809"/>
          </a:xfrm>
        </p:spPr>
      </p:pic>
      <p:sp>
        <p:nvSpPr>
          <p:cNvPr id="3" name="TextBox 2">
            <a:extLst>
              <a:ext uri="{FF2B5EF4-FFF2-40B4-BE49-F238E27FC236}">
                <a16:creationId xmlns:a16="http://schemas.microsoft.com/office/drawing/2014/main" id="{301626A5-9504-4A15-8567-D43A37EBF563}"/>
              </a:ext>
            </a:extLst>
          </p:cNvPr>
          <p:cNvSpPr txBox="1"/>
          <p:nvPr/>
        </p:nvSpPr>
        <p:spPr>
          <a:xfrm>
            <a:off x="857250" y="1562100"/>
            <a:ext cx="8934450" cy="3785652"/>
          </a:xfrm>
          <a:prstGeom prst="rect">
            <a:avLst/>
          </a:prstGeom>
          <a:noFill/>
        </p:spPr>
        <p:txBody>
          <a:bodyPr wrap="square" rtlCol="0">
            <a:spAutoFit/>
          </a:bodyPr>
          <a:lstStyle/>
          <a:p>
            <a:pPr marL="285750" indent="-285750">
              <a:buFont typeface="Arial" panose="020B0604020202020204" pitchFamily="34" charset="0"/>
              <a:buChar char="•"/>
            </a:pPr>
            <a:r>
              <a:rPr lang="en-US" sz="2000" dirty="0"/>
              <a:t>This study will use the non-probability purposive or judgmental sampling method. </a:t>
            </a:r>
          </a:p>
          <a:p>
            <a:pPr marL="285750" indent="-285750">
              <a:buFont typeface="Arial" panose="020B0604020202020204" pitchFamily="34" charset="0"/>
              <a:buChar char="•"/>
            </a:pPr>
            <a:r>
              <a:rPr lang="en-US" sz="2000" dirty="0"/>
              <a:t>Purposive sampling entails using knowledge acquired from preliminary research and secondary sources to isolate cases that fit a preset pattern.</a:t>
            </a:r>
          </a:p>
          <a:p>
            <a:pPr marL="285750" indent="-285750">
              <a:buFont typeface="Arial" panose="020B0604020202020204" pitchFamily="34" charset="0"/>
              <a:buChar char="•"/>
            </a:pPr>
            <a:r>
              <a:rPr lang="en-US" sz="2000" dirty="0"/>
              <a:t> I will isolate cases that exhibit pattern of racial and institutional racism, cases that have gained wide media coverage and have been subject for academic debates and discussion will also be picked for a detailed examination.</a:t>
            </a:r>
          </a:p>
          <a:p>
            <a:pPr marL="285750" indent="-285750">
              <a:buFont typeface="Arial" panose="020B0604020202020204" pitchFamily="34" charset="0"/>
              <a:buChar char="•"/>
            </a:pPr>
            <a:r>
              <a:rPr lang="en-US" sz="2000" dirty="0"/>
              <a:t>Purposive sampling will allow me to focus my attention to cases which might contain relevant information to test my research hypothesis and questions,</a:t>
            </a:r>
          </a:p>
        </p:txBody>
      </p:sp>
    </p:spTree>
    <p:extLst>
      <p:ext uri="{BB962C8B-B14F-4D97-AF65-F5344CB8AC3E}">
        <p14:creationId xmlns:p14="http://schemas.microsoft.com/office/powerpoint/2010/main" val="39372736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3B75E5-D6AB-42AB-B96C-D7A67FF90C5D}"/>
              </a:ext>
            </a:extLst>
          </p:cNvPr>
          <p:cNvSpPr>
            <a:spLocks noGrp="1"/>
          </p:cNvSpPr>
          <p:nvPr>
            <p:ph type="title"/>
          </p:nvPr>
        </p:nvSpPr>
        <p:spPr>
          <a:xfrm>
            <a:off x="684212" y="485175"/>
            <a:ext cx="8534400" cy="1507067"/>
          </a:xfrm>
        </p:spPr>
        <p:txBody>
          <a:bodyPr/>
          <a:lstStyle/>
          <a:p>
            <a:r>
              <a:rPr lang="en-US" dirty="0"/>
              <a:t>Data analysis method</a:t>
            </a:r>
          </a:p>
        </p:txBody>
      </p:sp>
      <p:pic>
        <p:nvPicPr>
          <p:cNvPr id="5" name="Content Placeholder 4">
            <a:extLst>
              <a:ext uri="{FF2B5EF4-FFF2-40B4-BE49-F238E27FC236}">
                <a16:creationId xmlns:a16="http://schemas.microsoft.com/office/drawing/2014/main" id="{DA8CE8D5-54FB-4D0A-8408-69777A5A6300}"/>
              </a:ext>
            </a:extLst>
          </p:cNvPr>
          <p:cNvPicPr>
            <a:picLocks noGrp="1" noChangeAspect="1"/>
          </p:cNvPicPr>
          <p:nvPr>
            <p:ph idx="1"/>
          </p:nvPr>
        </p:nvPicPr>
        <p:blipFill>
          <a:blip r:embed="rId3"/>
          <a:stretch>
            <a:fillRect/>
          </a:stretch>
        </p:blipFill>
        <p:spPr>
          <a:xfrm>
            <a:off x="9563100" y="0"/>
            <a:ext cx="2628900" cy="1881809"/>
          </a:xfrm>
        </p:spPr>
      </p:pic>
      <p:sp>
        <p:nvSpPr>
          <p:cNvPr id="3" name="TextBox 2">
            <a:extLst>
              <a:ext uri="{FF2B5EF4-FFF2-40B4-BE49-F238E27FC236}">
                <a16:creationId xmlns:a16="http://schemas.microsoft.com/office/drawing/2014/main" id="{301626A5-9504-4A15-8567-D43A37EBF563}"/>
              </a:ext>
            </a:extLst>
          </p:cNvPr>
          <p:cNvSpPr txBox="1"/>
          <p:nvPr/>
        </p:nvSpPr>
        <p:spPr>
          <a:xfrm>
            <a:off x="857250" y="1562100"/>
            <a:ext cx="8934450" cy="3785652"/>
          </a:xfrm>
          <a:prstGeom prst="rect">
            <a:avLst/>
          </a:prstGeom>
          <a:noFill/>
        </p:spPr>
        <p:txBody>
          <a:bodyPr wrap="square" rtlCol="0">
            <a:spAutoFit/>
          </a:bodyPr>
          <a:lstStyle/>
          <a:p>
            <a:pPr marL="342900" indent="-342900">
              <a:buFont typeface="Arial" panose="020B0604020202020204" pitchFamily="34" charset="0"/>
              <a:buChar char="•"/>
            </a:pPr>
            <a:r>
              <a:rPr lang="en-US" sz="2000" dirty="0"/>
              <a:t>For this research, I will use the grounded theory of data analysis.</a:t>
            </a:r>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r>
              <a:rPr lang="en-US" sz="2000" dirty="0"/>
              <a:t>The theory entails critically studying and analyzing a specific research subject or case to prove or disapprove a research hypothesis or questions.</a:t>
            </a:r>
          </a:p>
          <a:p>
            <a:pPr marL="342900" indent="-342900">
              <a:buFont typeface="Arial" panose="020B0604020202020204" pitchFamily="34" charset="0"/>
              <a:buChar char="•"/>
            </a:pPr>
            <a:r>
              <a:rPr lang="en-US" sz="2000" dirty="0"/>
              <a:t>I picked the grounded theory because it requires a researcher to disregard any possible bias and preformed opinions about the cases chosen for study.</a:t>
            </a:r>
          </a:p>
          <a:p>
            <a:pPr marL="342900" indent="-342900">
              <a:buFont typeface="Arial" panose="020B0604020202020204" pitchFamily="34" charset="0"/>
              <a:buChar char="•"/>
            </a:pPr>
            <a:r>
              <a:rPr lang="en-US" sz="2000" dirty="0"/>
              <a:t>The grounded theory provides a systematic and stratified classification of inferences, providing detailed observations and explanations that ultimately lead to drawing of concrete and scientifically proven conclusions.</a:t>
            </a:r>
          </a:p>
        </p:txBody>
      </p:sp>
    </p:spTree>
    <p:extLst>
      <p:ext uri="{BB962C8B-B14F-4D97-AF65-F5344CB8AC3E}">
        <p14:creationId xmlns:p14="http://schemas.microsoft.com/office/powerpoint/2010/main" val="21814024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3B75E5-D6AB-42AB-B96C-D7A67FF90C5D}"/>
              </a:ext>
            </a:extLst>
          </p:cNvPr>
          <p:cNvSpPr>
            <a:spLocks noGrp="1"/>
          </p:cNvSpPr>
          <p:nvPr>
            <p:ph type="title"/>
          </p:nvPr>
        </p:nvSpPr>
        <p:spPr>
          <a:xfrm>
            <a:off x="684212" y="485175"/>
            <a:ext cx="8534400" cy="1507067"/>
          </a:xfrm>
        </p:spPr>
        <p:txBody>
          <a:bodyPr/>
          <a:lstStyle/>
          <a:p>
            <a:r>
              <a:rPr lang="en-US" dirty="0"/>
              <a:t>Application of the study to social work practice</a:t>
            </a:r>
          </a:p>
        </p:txBody>
      </p:sp>
      <p:pic>
        <p:nvPicPr>
          <p:cNvPr id="5" name="Content Placeholder 4">
            <a:extLst>
              <a:ext uri="{FF2B5EF4-FFF2-40B4-BE49-F238E27FC236}">
                <a16:creationId xmlns:a16="http://schemas.microsoft.com/office/drawing/2014/main" id="{DA8CE8D5-54FB-4D0A-8408-69777A5A6300}"/>
              </a:ext>
            </a:extLst>
          </p:cNvPr>
          <p:cNvPicPr>
            <a:picLocks noGrp="1" noChangeAspect="1"/>
          </p:cNvPicPr>
          <p:nvPr>
            <p:ph idx="1"/>
          </p:nvPr>
        </p:nvPicPr>
        <p:blipFill>
          <a:blip r:embed="rId3"/>
          <a:stretch>
            <a:fillRect/>
          </a:stretch>
        </p:blipFill>
        <p:spPr>
          <a:xfrm>
            <a:off x="9563100" y="0"/>
            <a:ext cx="2628900" cy="1881809"/>
          </a:xfrm>
        </p:spPr>
      </p:pic>
      <p:sp>
        <p:nvSpPr>
          <p:cNvPr id="3" name="TextBox 2">
            <a:extLst>
              <a:ext uri="{FF2B5EF4-FFF2-40B4-BE49-F238E27FC236}">
                <a16:creationId xmlns:a16="http://schemas.microsoft.com/office/drawing/2014/main" id="{301626A5-9504-4A15-8567-D43A37EBF563}"/>
              </a:ext>
            </a:extLst>
          </p:cNvPr>
          <p:cNvSpPr txBox="1"/>
          <p:nvPr/>
        </p:nvSpPr>
        <p:spPr>
          <a:xfrm>
            <a:off x="876300" y="1881809"/>
            <a:ext cx="8934450" cy="3477875"/>
          </a:xfrm>
          <a:prstGeom prst="rect">
            <a:avLst/>
          </a:prstGeom>
          <a:noFill/>
        </p:spPr>
        <p:txBody>
          <a:bodyPr wrap="square" rtlCol="0">
            <a:spAutoFit/>
          </a:bodyPr>
          <a:lstStyle/>
          <a:p>
            <a:r>
              <a:rPr lang="en-US" sz="2000" dirty="0"/>
              <a:t>Social workers can use this research to advocate for social change by drawing the public’s and leaders’ attention to the issue of African American men being imprisoned due to structural and institutional racism.</a:t>
            </a:r>
          </a:p>
          <a:p>
            <a:r>
              <a:rPr lang="en-US" sz="2000" dirty="0"/>
              <a:t>Through this research, social workers and human rights activists can gain critical knowledge on the workings of the judicial system, and how it handles black men.</a:t>
            </a:r>
          </a:p>
          <a:p>
            <a:r>
              <a:rPr lang="en-US" sz="2000" dirty="0"/>
              <a:t>Social workers dealing with black children from poor </a:t>
            </a:r>
            <a:r>
              <a:rPr lang="en-US" sz="2000"/>
              <a:t>black communities can use this research to better offer guidance and counselling to children in households that have lost their fathers to incarceration</a:t>
            </a:r>
            <a:endParaRPr lang="en-US" sz="2000" dirty="0"/>
          </a:p>
        </p:txBody>
      </p:sp>
    </p:spTree>
    <p:extLst>
      <p:ext uri="{BB962C8B-B14F-4D97-AF65-F5344CB8AC3E}">
        <p14:creationId xmlns:p14="http://schemas.microsoft.com/office/powerpoint/2010/main" val="29855236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3B75E5-D6AB-42AB-B96C-D7A67FF90C5D}"/>
              </a:ext>
            </a:extLst>
          </p:cNvPr>
          <p:cNvSpPr>
            <a:spLocks noGrp="1"/>
          </p:cNvSpPr>
          <p:nvPr>
            <p:ph type="title"/>
          </p:nvPr>
        </p:nvSpPr>
        <p:spPr>
          <a:xfrm>
            <a:off x="684212" y="485175"/>
            <a:ext cx="8534400" cy="1507067"/>
          </a:xfrm>
        </p:spPr>
        <p:txBody>
          <a:bodyPr/>
          <a:lstStyle/>
          <a:p>
            <a:r>
              <a:rPr lang="en-US" dirty="0"/>
              <a:t>conclusion</a:t>
            </a:r>
          </a:p>
        </p:txBody>
      </p:sp>
      <p:pic>
        <p:nvPicPr>
          <p:cNvPr id="5" name="Content Placeholder 4">
            <a:extLst>
              <a:ext uri="{FF2B5EF4-FFF2-40B4-BE49-F238E27FC236}">
                <a16:creationId xmlns:a16="http://schemas.microsoft.com/office/drawing/2014/main" id="{DA8CE8D5-54FB-4D0A-8408-69777A5A6300}"/>
              </a:ext>
            </a:extLst>
          </p:cNvPr>
          <p:cNvPicPr>
            <a:picLocks noGrp="1" noChangeAspect="1"/>
          </p:cNvPicPr>
          <p:nvPr>
            <p:ph idx="1"/>
          </p:nvPr>
        </p:nvPicPr>
        <p:blipFill>
          <a:blip r:embed="rId3"/>
          <a:stretch>
            <a:fillRect/>
          </a:stretch>
        </p:blipFill>
        <p:spPr>
          <a:xfrm>
            <a:off x="9563100" y="0"/>
            <a:ext cx="2628900" cy="1881809"/>
          </a:xfrm>
        </p:spPr>
      </p:pic>
      <p:sp>
        <p:nvSpPr>
          <p:cNvPr id="3" name="TextBox 2">
            <a:extLst>
              <a:ext uri="{FF2B5EF4-FFF2-40B4-BE49-F238E27FC236}">
                <a16:creationId xmlns:a16="http://schemas.microsoft.com/office/drawing/2014/main" id="{301626A5-9504-4A15-8567-D43A37EBF563}"/>
              </a:ext>
            </a:extLst>
          </p:cNvPr>
          <p:cNvSpPr txBox="1"/>
          <p:nvPr/>
        </p:nvSpPr>
        <p:spPr>
          <a:xfrm>
            <a:off x="876300" y="1881809"/>
            <a:ext cx="8934450" cy="3785652"/>
          </a:xfrm>
          <a:prstGeom prst="rect">
            <a:avLst/>
          </a:prstGeom>
          <a:noFill/>
        </p:spPr>
        <p:txBody>
          <a:bodyPr wrap="square" rtlCol="0">
            <a:spAutoFit/>
          </a:bodyPr>
          <a:lstStyle/>
          <a:p>
            <a:pPr marL="342900" indent="-342900">
              <a:buFont typeface="Arial" panose="020B0604020202020204" pitchFamily="34" charset="0"/>
              <a:buChar char="•"/>
            </a:pPr>
            <a:r>
              <a:rPr lang="en-US" sz="2000" dirty="0"/>
              <a:t>While racism has taken new forms over the years, it still affects the way African Americans are treated today. </a:t>
            </a:r>
          </a:p>
          <a:p>
            <a:pPr marL="342900" indent="-342900">
              <a:buFont typeface="Arial" panose="020B0604020202020204" pitchFamily="34" charset="0"/>
              <a:buChar char="•"/>
            </a:pPr>
            <a:r>
              <a:rPr lang="en-US" sz="2000" dirty="0"/>
              <a:t>Publicized incidents of white cops killing unarmed </a:t>
            </a:r>
            <a:r>
              <a:rPr lang="en-US" sz="2000" dirty="0" err="1"/>
              <a:t>balck</a:t>
            </a:r>
            <a:r>
              <a:rPr lang="en-US" sz="2000" dirty="0"/>
              <a:t> men and boys have grabbed the public’s attention over the years; with many people questioning the motive for killing these unarmed citizens.</a:t>
            </a:r>
          </a:p>
          <a:p>
            <a:pPr marL="342900" indent="-342900">
              <a:buFont typeface="Arial" panose="020B0604020202020204" pitchFamily="34" charset="0"/>
              <a:buChar char="•"/>
            </a:pPr>
            <a:r>
              <a:rPr lang="en-US" sz="2000" dirty="0"/>
              <a:t>More research should be done on this subject to better understand the structural and institutional racism prevalent in our country’s justice system </a:t>
            </a:r>
          </a:p>
          <a:p>
            <a:pPr marL="342900" indent="-342900">
              <a:buFont typeface="Arial" panose="020B0604020202020204" pitchFamily="34" charset="0"/>
              <a:buChar char="•"/>
            </a:pPr>
            <a:r>
              <a:rPr lang="en-US" sz="2000" dirty="0"/>
              <a:t>The government should implement radical changes in the justice system to weed out any public servants who discriminate African Americans; consequently denying the fundamental right of a free and fair trial.</a:t>
            </a:r>
          </a:p>
        </p:txBody>
      </p:sp>
    </p:spTree>
    <p:extLst>
      <p:ext uri="{BB962C8B-B14F-4D97-AF65-F5344CB8AC3E}">
        <p14:creationId xmlns:p14="http://schemas.microsoft.com/office/powerpoint/2010/main" val="36406679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3B75E5-D6AB-42AB-B96C-D7A67FF90C5D}"/>
              </a:ext>
            </a:extLst>
          </p:cNvPr>
          <p:cNvSpPr>
            <a:spLocks noGrp="1"/>
          </p:cNvSpPr>
          <p:nvPr>
            <p:ph type="title"/>
          </p:nvPr>
        </p:nvSpPr>
        <p:spPr>
          <a:xfrm>
            <a:off x="684212" y="328615"/>
            <a:ext cx="8534400" cy="1507067"/>
          </a:xfrm>
        </p:spPr>
        <p:txBody>
          <a:bodyPr/>
          <a:lstStyle/>
          <a:p>
            <a:r>
              <a:rPr lang="en-US" dirty="0"/>
              <a:t>references</a:t>
            </a:r>
          </a:p>
        </p:txBody>
      </p:sp>
      <p:sp>
        <p:nvSpPr>
          <p:cNvPr id="3" name="TextBox 2">
            <a:extLst>
              <a:ext uri="{FF2B5EF4-FFF2-40B4-BE49-F238E27FC236}">
                <a16:creationId xmlns:a16="http://schemas.microsoft.com/office/drawing/2014/main" id="{301626A5-9504-4A15-8567-D43A37EBF563}"/>
              </a:ext>
            </a:extLst>
          </p:cNvPr>
          <p:cNvSpPr txBox="1"/>
          <p:nvPr/>
        </p:nvSpPr>
        <p:spPr>
          <a:xfrm>
            <a:off x="182880" y="1558252"/>
            <a:ext cx="11324908" cy="4924425"/>
          </a:xfrm>
          <a:prstGeom prst="rect">
            <a:avLst/>
          </a:prstGeom>
          <a:noFill/>
        </p:spPr>
        <p:txBody>
          <a:bodyPr wrap="square" rtlCol="0">
            <a:spAutoFit/>
          </a:bodyPr>
          <a:lstStyle/>
          <a:p>
            <a:r>
              <a:rPr lang="en-US" dirty="0"/>
              <a:t>Lawrence, K., &amp; </a:t>
            </a:r>
            <a:r>
              <a:rPr lang="en-US" dirty="0" err="1"/>
              <a:t>Keleher</a:t>
            </a:r>
            <a:r>
              <a:rPr lang="en-US" dirty="0"/>
              <a:t>, T. (2004, October). Structural racism. In </a:t>
            </a:r>
            <a:r>
              <a:rPr lang="en-US" i="1" dirty="0"/>
              <a:t>Race and Public Policy Conference, Berkeley. Retrieved from http://www. </a:t>
            </a:r>
            <a:r>
              <a:rPr lang="en-US" i="1" dirty="0" err="1"/>
              <a:t>intergroupresources</a:t>
            </a:r>
            <a:r>
              <a:rPr lang="en-US" i="1" dirty="0"/>
              <a:t>. com/</a:t>
            </a:r>
            <a:r>
              <a:rPr lang="en-US" i="1" dirty="0" err="1"/>
              <a:t>rc</a:t>
            </a:r>
            <a:r>
              <a:rPr lang="en-US" i="1" dirty="0"/>
              <a:t>/Definitions% 20of% 20Racism. Pdf</a:t>
            </a:r>
          </a:p>
          <a:p>
            <a:endParaRPr lang="en-US" sz="2000" dirty="0"/>
          </a:p>
          <a:p>
            <a:r>
              <a:rPr lang="en-US" dirty="0"/>
              <a:t>Wendy, S. (2020) visualizing the racial disparities in mass incarceration. </a:t>
            </a:r>
            <a:r>
              <a:rPr lang="en-US" i="1" dirty="0"/>
              <a:t>Prison policy initiative</a:t>
            </a:r>
            <a:r>
              <a:rPr lang="en-US" dirty="0"/>
              <a:t>. Retrieved from: </a:t>
            </a:r>
            <a:r>
              <a:rPr lang="en-US" u="sng" dirty="0">
                <a:hlinkClick r:id="rId3"/>
              </a:rPr>
              <a:t>https://www.prisonpolicy.org/blog/2020/07/27/disparities/?gclid=Cj0KCQjwmIuDBhDXARIsAFITC_6Je0NdJIQL3O2rKL6qOd_-SnFMH7CyaZyaLip1QH4R9RvYctIC9ZUaApVkEALw_wcB</a:t>
            </a:r>
            <a:r>
              <a:rPr lang="en-US" dirty="0"/>
              <a:t> </a:t>
            </a:r>
          </a:p>
          <a:p>
            <a:endParaRPr lang="en-US" sz="2000" dirty="0"/>
          </a:p>
          <a:p>
            <a:r>
              <a:rPr lang="en-US" dirty="0"/>
              <a:t>Western, B., &amp; Wildeman, C. (2009). The black family and mass incarceration. </a:t>
            </a:r>
            <a:r>
              <a:rPr lang="en-US" i="1" dirty="0"/>
              <a:t>The ANNALS of the American Academy of Political and Social Science</a:t>
            </a:r>
            <a:r>
              <a:rPr lang="en-US" dirty="0"/>
              <a:t>, </a:t>
            </a:r>
            <a:r>
              <a:rPr lang="en-US" i="1" dirty="0"/>
              <a:t>621</a:t>
            </a:r>
            <a:r>
              <a:rPr lang="en-US" dirty="0"/>
              <a:t>(1), 221-242.</a:t>
            </a:r>
          </a:p>
          <a:p>
            <a:endParaRPr lang="en-US" sz="2000" dirty="0"/>
          </a:p>
          <a:p>
            <a:r>
              <a:rPr lang="en-US" dirty="0"/>
              <a:t>Vaught, S. (2014). Tupac's Law: Incarceration, THUGLIFE, and the Crisis of Black Masculinity. </a:t>
            </a:r>
            <a:r>
              <a:rPr lang="en-US" i="1" dirty="0"/>
              <a:t>Spectrum: A Journal on Black Men</a:t>
            </a:r>
            <a:r>
              <a:rPr lang="en-US" dirty="0"/>
              <a:t>, </a:t>
            </a:r>
            <a:r>
              <a:rPr lang="en-US" i="1" dirty="0"/>
              <a:t>2</a:t>
            </a:r>
            <a:r>
              <a:rPr lang="en-US" dirty="0"/>
              <a:t>(2), 87-115.</a:t>
            </a:r>
            <a:endParaRPr lang="en-US" sz="2000" dirty="0"/>
          </a:p>
          <a:p>
            <a:r>
              <a:rPr lang="en-US" b="1" dirty="0"/>
              <a:t> </a:t>
            </a:r>
            <a:endParaRPr lang="en-US" dirty="0"/>
          </a:p>
          <a:p>
            <a:r>
              <a:rPr lang="en-US" b="1" dirty="0"/>
              <a:t> </a:t>
            </a:r>
            <a:endParaRPr lang="en-US" dirty="0"/>
          </a:p>
          <a:p>
            <a:r>
              <a:rPr lang="en-US" b="1" dirty="0"/>
              <a:t> </a:t>
            </a:r>
            <a:endParaRPr lang="en-US" dirty="0"/>
          </a:p>
          <a:p>
            <a:pPr marL="342900" indent="-342900">
              <a:buFont typeface="Arial" panose="020B0604020202020204" pitchFamily="34" charset="0"/>
              <a:buChar char="•"/>
            </a:pPr>
            <a:endParaRPr lang="en-US" sz="2000" dirty="0"/>
          </a:p>
        </p:txBody>
      </p:sp>
    </p:spTree>
    <p:extLst>
      <p:ext uri="{BB962C8B-B14F-4D97-AF65-F5344CB8AC3E}">
        <p14:creationId xmlns:p14="http://schemas.microsoft.com/office/powerpoint/2010/main" val="2993113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3B75E5-D6AB-42AB-B96C-D7A67FF90C5D}"/>
              </a:ext>
            </a:extLst>
          </p:cNvPr>
          <p:cNvSpPr>
            <a:spLocks noGrp="1"/>
          </p:cNvSpPr>
          <p:nvPr>
            <p:ph type="title"/>
          </p:nvPr>
        </p:nvSpPr>
        <p:spPr>
          <a:xfrm>
            <a:off x="684212" y="485175"/>
            <a:ext cx="8534400" cy="1507067"/>
          </a:xfrm>
        </p:spPr>
        <p:txBody>
          <a:bodyPr/>
          <a:lstStyle/>
          <a:p>
            <a:r>
              <a:rPr lang="en-US" dirty="0"/>
              <a:t>introduction</a:t>
            </a:r>
          </a:p>
        </p:txBody>
      </p:sp>
      <p:pic>
        <p:nvPicPr>
          <p:cNvPr id="5" name="Content Placeholder 4">
            <a:extLst>
              <a:ext uri="{FF2B5EF4-FFF2-40B4-BE49-F238E27FC236}">
                <a16:creationId xmlns:a16="http://schemas.microsoft.com/office/drawing/2014/main" id="{DA8CE8D5-54FB-4D0A-8408-69777A5A6300}"/>
              </a:ext>
            </a:extLst>
          </p:cNvPr>
          <p:cNvPicPr>
            <a:picLocks noGrp="1" noChangeAspect="1"/>
          </p:cNvPicPr>
          <p:nvPr>
            <p:ph idx="1"/>
          </p:nvPr>
        </p:nvPicPr>
        <p:blipFill>
          <a:blip r:embed="rId3"/>
          <a:stretch>
            <a:fillRect/>
          </a:stretch>
        </p:blipFill>
        <p:spPr>
          <a:xfrm>
            <a:off x="9563100" y="0"/>
            <a:ext cx="2628900" cy="1881809"/>
          </a:xfrm>
        </p:spPr>
      </p:pic>
      <p:sp>
        <p:nvSpPr>
          <p:cNvPr id="7" name="TextBox 6">
            <a:extLst>
              <a:ext uri="{FF2B5EF4-FFF2-40B4-BE49-F238E27FC236}">
                <a16:creationId xmlns:a16="http://schemas.microsoft.com/office/drawing/2014/main" id="{48223D95-5E8C-494D-A88A-D0F521488A4E}"/>
              </a:ext>
            </a:extLst>
          </p:cNvPr>
          <p:cNvSpPr txBox="1"/>
          <p:nvPr/>
        </p:nvSpPr>
        <p:spPr>
          <a:xfrm>
            <a:off x="1378226" y="1538909"/>
            <a:ext cx="10129562" cy="4985980"/>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en-US" sz="2000" dirty="0"/>
              <a:t>The racial disparity in American jails is worrying.</a:t>
            </a:r>
          </a:p>
          <a:p>
            <a:pPr marL="285750" indent="-285750">
              <a:lnSpc>
                <a:spcPct val="150000"/>
              </a:lnSpc>
              <a:buFont typeface="Arial" panose="020B0604020202020204" pitchFamily="34" charset="0"/>
              <a:buChar char="•"/>
            </a:pPr>
            <a:r>
              <a:rPr lang="en-US" sz="2000" dirty="0"/>
              <a:t>Today one out of every four black men is likely to go to prison at one point in their lives.</a:t>
            </a:r>
          </a:p>
          <a:p>
            <a:pPr marL="285750" indent="-285750">
              <a:lnSpc>
                <a:spcPct val="150000"/>
              </a:lnSpc>
              <a:buFont typeface="Arial" panose="020B0604020202020204" pitchFamily="34" charset="0"/>
              <a:buChar char="•"/>
            </a:pPr>
            <a:r>
              <a:rPr lang="en-US" sz="2000" dirty="0"/>
              <a:t>In 2008, out of every 100,000 African American men, 2,272 were incarcerated, in contrast, only 392 men were in jail out of a similar sample size. (Bureau of justice. 2008)</a:t>
            </a:r>
          </a:p>
          <a:p>
            <a:pPr marL="285750" indent="-285750">
              <a:lnSpc>
                <a:spcPct val="150000"/>
              </a:lnSpc>
              <a:buFont typeface="Arial" panose="020B0604020202020204" pitchFamily="34" charset="0"/>
              <a:buChar char="•"/>
            </a:pPr>
            <a:r>
              <a:rPr lang="en-US" sz="2000" dirty="0"/>
              <a:t>Cases of police brutality, shooting of unarmed black men and boys have revived the discussion on the structural racism in the justice system. </a:t>
            </a:r>
          </a:p>
          <a:p>
            <a:pPr marL="285750" indent="-285750">
              <a:lnSpc>
                <a:spcPct val="150000"/>
              </a:lnSpc>
              <a:buFont typeface="Arial" panose="020B0604020202020204" pitchFamily="34" charset="0"/>
              <a:buChar char="•"/>
            </a:pPr>
            <a:r>
              <a:rPr lang="en-US" sz="2000" dirty="0"/>
              <a:t>This study was born out of the critical question; Why are so many black men and boys ending up behind bars?</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22526238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3B75E5-D6AB-42AB-B96C-D7A67FF90C5D}"/>
              </a:ext>
            </a:extLst>
          </p:cNvPr>
          <p:cNvSpPr>
            <a:spLocks noGrp="1"/>
          </p:cNvSpPr>
          <p:nvPr>
            <p:ph type="title"/>
          </p:nvPr>
        </p:nvSpPr>
        <p:spPr>
          <a:xfrm>
            <a:off x="684212" y="485175"/>
            <a:ext cx="8534400" cy="1507067"/>
          </a:xfrm>
        </p:spPr>
        <p:txBody>
          <a:bodyPr/>
          <a:lstStyle/>
          <a:p>
            <a:r>
              <a:rPr lang="en-US" dirty="0"/>
              <a:t>Research question</a:t>
            </a:r>
          </a:p>
        </p:txBody>
      </p:sp>
      <p:pic>
        <p:nvPicPr>
          <p:cNvPr id="5" name="Content Placeholder 4">
            <a:extLst>
              <a:ext uri="{FF2B5EF4-FFF2-40B4-BE49-F238E27FC236}">
                <a16:creationId xmlns:a16="http://schemas.microsoft.com/office/drawing/2014/main" id="{DA8CE8D5-54FB-4D0A-8408-69777A5A6300}"/>
              </a:ext>
            </a:extLst>
          </p:cNvPr>
          <p:cNvPicPr>
            <a:picLocks noGrp="1" noChangeAspect="1"/>
          </p:cNvPicPr>
          <p:nvPr>
            <p:ph idx="1"/>
          </p:nvPr>
        </p:nvPicPr>
        <p:blipFill>
          <a:blip r:embed="rId3"/>
          <a:stretch>
            <a:fillRect/>
          </a:stretch>
        </p:blipFill>
        <p:spPr>
          <a:xfrm>
            <a:off x="9563100" y="0"/>
            <a:ext cx="2628900" cy="1881809"/>
          </a:xfrm>
        </p:spPr>
      </p:pic>
      <p:sp>
        <p:nvSpPr>
          <p:cNvPr id="7" name="TextBox 6">
            <a:extLst>
              <a:ext uri="{FF2B5EF4-FFF2-40B4-BE49-F238E27FC236}">
                <a16:creationId xmlns:a16="http://schemas.microsoft.com/office/drawing/2014/main" id="{48223D95-5E8C-494D-A88A-D0F521488A4E}"/>
              </a:ext>
            </a:extLst>
          </p:cNvPr>
          <p:cNvSpPr txBox="1"/>
          <p:nvPr/>
        </p:nvSpPr>
        <p:spPr>
          <a:xfrm>
            <a:off x="1031219" y="1992242"/>
            <a:ext cx="10129562" cy="1292662"/>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en-US" sz="2000" dirty="0"/>
              <a:t>Is the American justice system promoting mass incarceration of African American men due to structural and institutional racism in system?</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40100348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3B75E5-D6AB-42AB-B96C-D7A67FF90C5D}"/>
              </a:ext>
            </a:extLst>
          </p:cNvPr>
          <p:cNvSpPr>
            <a:spLocks noGrp="1"/>
          </p:cNvSpPr>
          <p:nvPr>
            <p:ph type="title"/>
          </p:nvPr>
        </p:nvSpPr>
        <p:spPr>
          <a:xfrm>
            <a:off x="684212" y="485175"/>
            <a:ext cx="8534400" cy="1507067"/>
          </a:xfrm>
        </p:spPr>
        <p:txBody>
          <a:bodyPr/>
          <a:lstStyle/>
          <a:p>
            <a:r>
              <a:rPr lang="en-US" dirty="0"/>
              <a:t>Literature review</a:t>
            </a:r>
          </a:p>
        </p:txBody>
      </p:sp>
      <p:pic>
        <p:nvPicPr>
          <p:cNvPr id="5" name="Content Placeholder 4">
            <a:extLst>
              <a:ext uri="{FF2B5EF4-FFF2-40B4-BE49-F238E27FC236}">
                <a16:creationId xmlns:a16="http://schemas.microsoft.com/office/drawing/2014/main" id="{DA8CE8D5-54FB-4D0A-8408-69777A5A6300}"/>
              </a:ext>
            </a:extLst>
          </p:cNvPr>
          <p:cNvPicPr>
            <a:picLocks noGrp="1" noChangeAspect="1"/>
          </p:cNvPicPr>
          <p:nvPr>
            <p:ph idx="1"/>
          </p:nvPr>
        </p:nvPicPr>
        <p:blipFill>
          <a:blip r:embed="rId3"/>
          <a:stretch>
            <a:fillRect/>
          </a:stretch>
        </p:blipFill>
        <p:spPr>
          <a:xfrm>
            <a:off x="9563100" y="0"/>
            <a:ext cx="2628900" cy="1881809"/>
          </a:xfrm>
        </p:spPr>
      </p:pic>
      <p:sp>
        <p:nvSpPr>
          <p:cNvPr id="7" name="TextBox 6">
            <a:extLst>
              <a:ext uri="{FF2B5EF4-FFF2-40B4-BE49-F238E27FC236}">
                <a16:creationId xmlns:a16="http://schemas.microsoft.com/office/drawing/2014/main" id="{48223D95-5E8C-494D-A88A-D0F521488A4E}"/>
              </a:ext>
            </a:extLst>
          </p:cNvPr>
          <p:cNvSpPr txBox="1"/>
          <p:nvPr/>
        </p:nvSpPr>
        <p:spPr>
          <a:xfrm>
            <a:off x="150812" y="1881809"/>
            <a:ext cx="10129562" cy="3477875"/>
          </a:xfrm>
          <a:prstGeom prst="rect">
            <a:avLst/>
          </a:prstGeom>
          <a:noFill/>
        </p:spPr>
        <p:txBody>
          <a:bodyPr wrap="square" rtlCol="0">
            <a:spAutoFit/>
          </a:bodyPr>
          <a:lstStyle/>
          <a:p>
            <a:pPr marL="285750" indent="-285750">
              <a:buFont typeface="Arial" panose="020B0604020202020204" pitchFamily="34" charset="0"/>
              <a:buChar char="•"/>
            </a:pPr>
            <a:r>
              <a:rPr lang="en-US" sz="2000" b="1" dirty="0"/>
              <a:t>A) </a:t>
            </a:r>
            <a:r>
              <a:rPr lang="en-US" sz="2000" b="1" i="1" dirty="0"/>
              <a:t>Chronic Disparity: Strong and Pervasive Evidence of Racial Inequalities</a:t>
            </a:r>
            <a:r>
              <a:rPr lang="en-US" sz="2000" b="1" dirty="0"/>
              <a:t>, by Keith and Terry</a:t>
            </a:r>
          </a:p>
          <a:p>
            <a:pPr marL="285750" indent="-285750">
              <a:buFont typeface="Arial" panose="020B0604020202020204" pitchFamily="34" charset="0"/>
              <a:buChar char="•"/>
            </a:pPr>
            <a:r>
              <a:rPr lang="en-US" sz="2000" dirty="0"/>
              <a:t>In this paper, the authors extensively discuss the concepts of structural and  institutional racism.</a:t>
            </a:r>
          </a:p>
          <a:p>
            <a:pPr marL="285750" indent="-285750">
              <a:buFont typeface="Arial" panose="020B0604020202020204" pitchFamily="34" charset="0"/>
              <a:buChar char="•"/>
            </a:pPr>
            <a:r>
              <a:rPr lang="en-US" sz="2000" dirty="0"/>
              <a:t>Structural racism is defined as the acceptance and legalization of social parameters that accord white people advantages and privileges while oppressing black people and to an extent, other people of color.</a:t>
            </a:r>
          </a:p>
          <a:p>
            <a:pPr marL="285750" indent="-285750">
              <a:buFont typeface="Arial" panose="020B0604020202020204" pitchFamily="34" charset="0"/>
              <a:buChar char="•"/>
            </a:pPr>
            <a:r>
              <a:rPr lang="en-US" sz="2000" dirty="0"/>
              <a:t>Structural racism is characterized by white supremacy, inequality, special treatment of white people at the expense of people of color.</a:t>
            </a:r>
          </a:p>
          <a:p>
            <a:pPr marL="285750" indent="-285750">
              <a:buFont typeface="Arial" panose="020B0604020202020204" pitchFamily="34" charset="0"/>
              <a:buChar char="•"/>
            </a:pPr>
            <a:r>
              <a:rPr lang="en-US" sz="2000" dirty="0"/>
              <a:t>The authors examine the historical aspect of structural racism and how the vice has developed in America. (</a:t>
            </a:r>
            <a:r>
              <a:rPr lang="en-US" sz="2000" dirty="0" err="1"/>
              <a:t>Keleher</a:t>
            </a:r>
            <a:r>
              <a:rPr lang="en-US" sz="2000" dirty="0"/>
              <a:t> and Lawrence. 2004)</a:t>
            </a:r>
          </a:p>
        </p:txBody>
      </p:sp>
    </p:spTree>
    <p:extLst>
      <p:ext uri="{BB962C8B-B14F-4D97-AF65-F5344CB8AC3E}">
        <p14:creationId xmlns:p14="http://schemas.microsoft.com/office/powerpoint/2010/main" val="24701144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DA8CE8D5-54FB-4D0A-8408-69777A5A6300}"/>
              </a:ext>
            </a:extLst>
          </p:cNvPr>
          <p:cNvPicPr>
            <a:picLocks noGrp="1" noChangeAspect="1"/>
          </p:cNvPicPr>
          <p:nvPr>
            <p:ph idx="1"/>
          </p:nvPr>
        </p:nvPicPr>
        <p:blipFill>
          <a:blip r:embed="rId3"/>
          <a:stretch>
            <a:fillRect/>
          </a:stretch>
        </p:blipFill>
        <p:spPr>
          <a:xfrm>
            <a:off x="9563100" y="0"/>
            <a:ext cx="2628900" cy="1881809"/>
          </a:xfrm>
        </p:spPr>
      </p:pic>
      <p:sp>
        <p:nvSpPr>
          <p:cNvPr id="7" name="TextBox 6">
            <a:extLst>
              <a:ext uri="{FF2B5EF4-FFF2-40B4-BE49-F238E27FC236}">
                <a16:creationId xmlns:a16="http://schemas.microsoft.com/office/drawing/2014/main" id="{48223D95-5E8C-494D-A88A-D0F521488A4E}"/>
              </a:ext>
            </a:extLst>
          </p:cNvPr>
          <p:cNvSpPr txBox="1"/>
          <p:nvPr/>
        </p:nvSpPr>
        <p:spPr>
          <a:xfrm>
            <a:off x="207962" y="312194"/>
            <a:ext cx="10129562" cy="1015663"/>
          </a:xfrm>
          <a:prstGeom prst="rect">
            <a:avLst/>
          </a:prstGeom>
          <a:noFill/>
        </p:spPr>
        <p:txBody>
          <a:bodyPr wrap="square" rtlCol="0">
            <a:spAutoFit/>
          </a:bodyPr>
          <a:lstStyle/>
          <a:p>
            <a:pPr marL="285750" indent="-285750">
              <a:buFont typeface="Arial" panose="020B0604020202020204" pitchFamily="34" charset="0"/>
              <a:buChar char="•"/>
            </a:pPr>
            <a:r>
              <a:rPr lang="en-US" sz="2000" b="1" dirty="0"/>
              <a:t>B) </a:t>
            </a:r>
            <a:r>
              <a:rPr lang="en-US" b="1" i="1" dirty="0"/>
              <a:t>Visualizing the Racial Disparity in Mass Incarceration, by </a:t>
            </a:r>
            <a:r>
              <a:rPr lang="en-US" b="1" dirty="0"/>
              <a:t>Wendy Sawyer </a:t>
            </a:r>
          </a:p>
          <a:p>
            <a:pPr marL="285750" indent="-285750">
              <a:buFont typeface="Arial" panose="020B0604020202020204" pitchFamily="34" charset="0"/>
              <a:buChar char="•"/>
            </a:pPr>
            <a:r>
              <a:rPr lang="en-US" sz="2000" dirty="0"/>
              <a:t>In her article, Wendy does a prolific job of painting the actual situation of how black men are being locked up by the masses.</a:t>
            </a:r>
          </a:p>
        </p:txBody>
      </p:sp>
      <p:pic>
        <p:nvPicPr>
          <p:cNvPr id="8" name="Picture 7">
            <a:extLst>
              <a:ext uri="{FF2B5EF4-FFF2-40B4-BE49-F238E27FC236}">
                <a16:creationId xmlns:a16="http://schemas.microsoft.com/office/drawing/2014/main" id="{142B6CEC-BF21-432B-93E6-1E7834BBF194}"/>
              </a:ext>
            </a:extLst>
          </p:cNvPr>
          <p:cNvPicPr>
            <a:picLocks noChangeAspect="1"/>
          </p:cNvPicPr>
          <p:nvPr/>
        </p:nvPicPr>
        <p:blipFill>
          <a:blip r:embed="rId4"/>
          <a:stretch>
            <a:fillRect/>
          </a:stretch>
        </p:blipFill>
        <p:spPr>
          <a:xfrm>
            <a:off x="207963" y="1457050"/>
            <a:ext cx="6288088" cy="5088756"/>
          </a:xfrm>
          <a:prstGeom prst="rect">
            <a:avLst/>
          </a:prstGeom>
        </p:spPr>
      </p:pic>
      <p:pic>
        <p:nvPicPr>
          <p:cNvPr id="10" name="Picture 9">
            <a:extLst>
              <a:ext uri="{FF2B5EF4-FFF2-40B4-BE49-F238E27FC236}">
                <a16:creationId xmlns:a16="http://schemas.microsoft.com/office/drawing/2014/main" id="{7D6E6F76-805F-4824-B54C-A2145E30B0DE}"/>
              </a:ext>
            </a:extLst>
          </p:cNvPr>
          <p:cNvPicPr>
            <a:picLocks noChangeAspect="1"/>
          </p:cNvPicPr>
          <p:nvPr/>
        </p:nvPicPr>
        <p:blipFill>
          <a:blip r:embed="rId5"/>
          <a:stretch>
            <a:fillRect/>
          </a:stretch>
        </p:blipFill>
        <p:spPr>
          <a:xfrm>
            <a:off x="6496051" y="1437996"/>
            <a:ext cx="5487986" cy="5107809"/>
          </a:xfrm>
          <a:prstGeom prst="rect">
            <a:avLst/>
          </a:prstGeom>
        </p:spPr>
      </p:pic>
    </p:spTree>
    <p:extLst>
      <p:ext uri="{BB962C8B-B14F-4D97-AF65-F5344CB8AC3E}">
        <p14:creationId xmlns:p14="http://schemas.microsoft.com/office/powerpoint/2010/main" val="33263153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DA8CE8D5-54FB-4D0A-8408-69777A5A6300}"/>
              </a:ext>
            </a:extLst>
          </p:cNvPr>
          <p:cNvPicPr>
            <a:picLocks noGrp="1" noChangeAspect="1"/>
          </p:cNvPicPr>
          <p:nvPr>
            <p:ph idx="1"/>
          </p:nvPr>
        </p:nvPicPr>
        <p:blipFill>
          <a:blip r:embed="rId3"/>
          <a:stretch>
            <a:fillRect/>
          </a:stretch>
        </p:blipFill>
        <p:spPr>
          <a:xfrm>
            <a:off x="9963150" y="0"/>
            <a:ext cx="2228850" cy="1881809"/>
          </a:xfrm>
        </p:spPr>
      </p:pic>
      <p:sp>
        <p:nvSpPr>
          <p:cNvPr id="7" name="TextBox 6">
            <a:extLst>
              <a:ext uri="{FF2B5EF4-FFF2-40B4-BE49-F238E27FC236}">
                <a16:creationId xmlns:a16="http://schemas.microsoft.com/office/drawing/2014/main" id="{48223D95-5E8C-494D-A88A-D0F521488A4E}"/>
              </a:ext>
            </a:extLst>
          </p:cNvPr>
          <p:cNvSpPr txBox="1"/>
          <p:nvPr/>
        </p:nvSpPr>
        <p:spPr>
          <a:xfrm>
            <a:off x="0" y="142871"/>
            <a:ext cx="10129562" cy="5324535"/>
          </a:xfrm>
          <a:prstGeom prst="rect">
            <a:avLst/>
          </a:prstGeom>
          <a:noFill/>
        </p:spPr>
        <p:txBody>
          <a:bodyPr wrap="square" rtlCol="0">
            <a:spAutoFit/>
          </a:bodyPr>
          <a:lstStyle/>
          <a:p>
            <a:pPr marL="285750" indent="-285750">
              <a:buFont typeface="Arial" panose="020B0604020202020204" pitchFamily="34" charset="0"/>
              <a:buChar char="•"/>
            </a:pPr>
            <a:r>
              <a:rPr lang="en-US" sz="2000" b="1" dirty="0"/>
              <a:t>C) </a:t>
            </a:r>
            <a:r>
              <a:rPr lang="en-US" sz="2000" b="1" i="1" dirty="0"/>
              <a:t>The Black Family and Mass Incarceration by Bruce and Christopher</a:t>
            </a:r>
          </a:p>
          <a:p>
            <a:pPr marL="285750" indent="-285750">
              <a:buFont typeface="Arial" panose="020B0604020202020204" pitchFamily="34" charset="0"/>
              <a:buChar char="•"/>
            </a:pPr>
            <a:r>
              <a:rPr lang="en-US" sz="2000" dirty="0"/>
              <a:t>The authors annotate the 1965 article by Moynihan that isolated the critical social issues that black people had to content with.  The authors acknowledge the critical threat mass incarceration of black men poses to the family structure; especially in low-income black communities.</a:t>
            </a:r>
          </a:p>
          <a:p>
            <a:pPr marL="285750" indent="-285750">
              <a:buFont typeface="Arial" panose="020B0604020202020204" pitchFamily="34" charset="0"/>
              <a:buChar char="•"/>
            </a:pPr>
            <a:r>
              <a:rPr lang="en-US" sz="2000" dirty="0"/>
              <a:t>The authors examine the role of constitutional and justice system racism in sending black men to jail.</a:t>
            </a:r>
          </a:p>
          <a:p>
            <a:pPr marL="285750" indent="-285750">
              <a:buFont typeface="Arial" panose="020B0604020202020204" pitchFamily="34" charset="0"/>
              <a:buChar char="•"/>
            </a:pPr>
            <a:r>
              <a:rPr lang="en-US" sz="2000" dirty="0"/>
              <a:t>The article also examine the role of politicians in propagating structural and institutional racism in the justice system. (western and Wildeman. 2009)</a:t>
            </a:r>
          </a:p>
          <a:p>
            <a:pPr marL="285750" indent="-285750">
              <a:buFont typeface="Arial" panose="020B0604020202020204" pitchFamily="34" charset="0"/>
              <a:buChar char="•"/>
            </a:pPr>
            <a:endParaRPr lang="en-US" sz="2000" b="1" dirty="0"/>
          </a:p>
          <a:p>
            <a:pPr marL="285750" indent="-285750">
              <a:buFont typeface="Arial" panose="020B0604020202020204" pitchFamily="34" charset="0"/>
              <a:buChar char="•"/>
            </a:pPr>
            <a:r>
              <a:rPr lang="en-US" sz="2000" b="1" dirty="0"/>
              <a:t>D) </a:t>
            </a:r>
            <a:r>
              <a:rPr lang="en-US" sz="2000" b="1" i="1" dirty="0"/>
              <a:t>Tupac's Law: Incarceration, T.H.U.G.L.I.F.E, and the crisis of black masculinity by Seneca Vaught</a:t>
            </a:r>
          </a:p>
          <a:p>
            <a:pPr marL="285750" indent="-285750">
              <a:buFont typeface="Arial" panose="020B0604020202020204" pitchFamily="34" charset="0"/>
              <a:buChar char="•"/>
            </a:pPr>
            <a:r>
              <a:rPr lang="en-US" sz="2000" dirty="0"/>
              <a:t>The author examines the issue of structural racism in America by examining the life, career and incarceration of Tupac Shakur, a Hip-Hop icon of the 90’s.  The author examines the challenges black men face, how they are subjected to police brutality, a biased justice system and mass incarceration of black men</a:t>
            </a:r>
          </a:p>
          <a:p>
            <a:pPr marL="285750" indent="-285750">
              <a:buFont typeface="Arial" panose="020B0604020202020204" pitchFamily="34" charset="0"/>
              <a:buChar char="•"/>
            </a:pPr>
            <a:endParaRPr lang="en-US" sz="2000" b="1" dirty="0"/>
          </a:p>
        </p:txBody>
      </p:sp>
    </p:spTree>
    <p:extLst>
      <p:ext uri="{BB962C8B-B14F-4D97-AF65-F5344CB8AC3E}">
        <p14:creationId xmlns:p14="http://schemas.microsoft.com/office/powerpoint/2010/main" val="14141573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3B75E5-D6AB-42AB-B96C-D7A67FF90C5D}"/>
              </a:ext>
            </a:extLst>
          </p:cNvPr>
          <p:cNvSpPr>
            <a:spLocks noGrp="1"/>
          </p:cNvSpPr>
          <p:nvPr>
            <p:ph type="title"/>
          </p:nvPr>
        </p:nvSpPr>
        <p:spPr>
          <a:xfrm>
            <a:off x="684212" y="485175"/>
            <a:ext cx="8534400" cy="1507067"/>
          </a:xfrm>
        </p:spPr>
        <p:txBody>
          <a:bodyPr/>
          <a:lstStyle/>
          <a:p>
            <a:r>
              <a:rPr lang="en-US" dirty="0"/>
              <a:t>Research hypothesis</a:t>
            </a:r>
          </a:p>
        </p:txBody>
      </p:sp>
      <p:pic>
        <p:nvPicPr>
          <p:cNvPr id="5" name="Content Placeholder 4">
            <a:extLst>
              <a:ext uri="{FF2B5EF4-FFF2-40B4-BE49-F238E27FC236}">
                <a16:creationId xmlns:a16="http://schemas.microsoft.com/office/drawing/2014/main" id="{DA8CE8D5-54FB-4D0A-8408-69777A5A6300}"/>
              </a:ext>
            </a:extLst>
          </p:cNvPr>
          <p:cNvPicPr>
            <a:picLocks noGrp="1" noChangeAspect="1"/>
          </p:cNvPicPr>
          <p:nvPr>
            <p:ph idx="1"/>
          </p:nvPr>
        </p:nvPicPr>
        <p:blipFill>
          <a:blip r:embed="rId3"/>
          <a:stretch>
            <a:fillRect/>
          </a:stretch>
        </p:blipFill>
        <p:spPr>
          <a:xfrm>
            <a:off x="9563100" y="0"/>
            <a:ext cx="2628900" cy="1881809"/>
          </a:xfrm>
        </p:spPr>
      </p:pic>
      <p:sp>
        <p:nvSpPr>
          <p:cNvPr id="7" name="TextBox 6">
            <a:extLst>
              <a:ext uri="{FF2B5EF4-FFF2-40B4-BE49-F238E27FC236}">
                <a16:creationId xmlns:a16="http://schemas.microsoft.com/office/drawing/2014/main" id="{48223D95-5E8C-494D-A88A-D0F521488A4E}"/>
              </a:ext>
            </a:extLst>
          </p:cNvPr>
          <p:cNvSpPr txBox="1"/>
          <p:nvPr/>
        </p:nvSpPr>
        <p:spPr>
          <a:xfrm>
            <a:off x="1031219" y="1992242"/>
            <a:ext cx="10129562" cy="1292662"/>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en-US" sz="2000" dirty="0"/>
              <a:t>Institutional and structural racism in the judicial system has played a critical role in the mass incarceration of African American men.</a:t>
            </a:r>
          </a:p>
          <a:p>
            <a:pPr marL="285750" indent="-285750">
              <a:buFont typeface="Arial" panose="020B0604020202020204" pitchFamily="34" charset="0"/>
              <a:buChar char="•"/>
            </a:pPr>
            <a:endParaRPr lang="en-US" dirty="0"/>
          </a:p>
        </p:txBody>
      </p:sp>
      <p:sp>
        <p:nvSpPr>
          <p:cNvPr id="6" name="Title 1">
            <a:extLst>
              <a:ext uri="{FF2B5EF4-FFF2-40B4-BE49-F238E27FC236}">
                <a16:creationId xmlns:a16="http://schemas.microsoft.com/office/drawing/2014/main" id="{4AC0760D-E9B3-4F81-A5D1-4DDD90577A46}"/>
              </a:ext>
            </a:extLst>
          </p:cNvPr>
          <p:cNvSpPr txBox="1">
            <a:spLocks/>
          </p:cNvSpPr>
          <p:nvPr/>
        </p:nvSpPr>
        <p:spPr>
          <a:xfrm>
            <a:off x="1655762" y="2745775"/>
            <a:ext cx="8534400" cy="1507067"/>
          </a:xfrm>
          <a:prstGeom prst="rect">
            <a:avLst/>
          </a:prstGeom>
          <a:effectLst/>
        </p:spPr>
        <p:txBody>
          <a:bodyPr vert="horz" lIns="91440" tIns="45720" rIns="91440" bIns="45720" rtlCol="0" anchor="ctr">
            <a:normAutofit/>
          </a:bodyPr>
          <a:lst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a:t>null hypothesis</a:t>
            </a:r>
          </a:p>
        </p:txBody>
      </p:sp>
      <p:sp>
        <p:nvSpPr>
          <p:cNvPr id="8" name="TextBox 7">
            <a:extLst>
              <a:ext uri="{FF2B5EF4-FFF2-40B4-BE49-F238E27FC236}">
                <a16:creationId xmlns:a16="http://schemas.microsoft.com/office/drawing/2014/main" id="{503F95D6-7CC3-4F6F-BAAA-FE5F5FA90139}"/>
              </a:ext>
            </a:extLst>
          </p:cNvPr>
          <p:cNvSpPr txBox="1"/>
          <p:nvPr/>
        </p:nvSpPr>
        <p:spPr>
          <a:xfrm>
            <a:off x="684212" y="3950362"/>
            <a:ext cx="10129562" cy="1292662"/>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en-US" sz="2000" dirty="0"/>
              <a:t>Institutional and structural play no critical role in the mass incarceration of African American boys and men.</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15385446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3B75E5-D6AB-42AB-B96C-D7A67FF90C5D}"/>
              </a:ext>
            </a:extLst>
          </p:cNvPr>
          <p:cNvSpPr>
            <a:spLocks noGrp="1"/>
          </p:cNvSpPr>
          <p:nvPr>
            <p:ph type="title"/>
          </p:nvPr>
        </p:nvSpPr>
        <p:spPr>
          <a:xfrm>
            <a:off x="684212" y="485175"/>
            <a:ext cx="8534400" cy="1507067"/>
          </a:xfrm>
        </p:spPr>
        <p:txBody>
          <a:bodyPr/>
          <a:lstStyle/>
          <a:p>
            <a:r>
              <a:rPr lang="en-US" dirty="0"/>
              <a:t>Research variables</a:t>
            </a:r>
          </a:p>
        </p:txBody>
      </p:sp>
      <p:pic>
        <p:nvPicPr>
          <p:cNvPr id="5" name="Content Placeholder 4">
            <a:extLst>
              <a:ext uri="{FF2B5EF4-FFF2-40B4-BE49-F238E27FC236}">
                <a16:creationId xmlns:a16="http://schemas.microsoft.com/office/drawing/2014/main" id="{DA8CE8D5-54FB-4D0A-8408-69777A5A6300}"/>
              </a:ext>
            </a:extLst>
          </p:cNvPr>
          <p:cNvPicPr>
            <a:picLocks noGrp="1" noChangeAspect="1"/>
          </p:cNvPicPr>
          <p:nvPr>
            <p:ph idx="1"/>
          </p:nvPr>
        </p:nvPicPr>
        <p:blipFill>
          <a:blip r:embed="rId3"/>
          <a:stretch>
            <a:fillRect/>
          </a:stretch>
        </p:blipFill>
        <p:spPr>
          <a:xfrm>
            <a:off x="9563100" y="0"/>
            <a:ext cx="2628900" cy="1881809"/>
          </a:xfrm>
        </p:spPr>
      </p:pic>
      <p:sp>
        <p:nvSpPr>
          <p:cNvPr id="7" name="TextBox 6">
            <a:extLst>
              <a:ext uri="{FF2B5EF4-FFF2-40B4-BE49-F238E27FC236}">
                <a16:creationId xmlns:a16="http://schemas.microsoft.com/office/drawing/2014/main" id="{48223D95-5E8C-494D-A88A-D0F521488A4E}"/>
              </a:ext>
            </a:extLst>
          </p:cNvPr>
          <p:cNvSpPr txBox="1"/>
          <p:nvPr/>
        </p:nvSpPr>
        <p:spPr>
          <a:xfrm>
            <a:off x="150812" y="1881809"/>
            <a:ext cx="10129562" cy="3785652"/>
          </a:xfrm>
          <a:prstGeom prst="rect">
            <a:avLst/>
          </a:prstGeom>
          <a:noFill/>
        </p:spPr>
        <p:txBody>
          <a:bodyPr wrap="square" rtlCol="0">
            <a:spAutoFit/>
          </a:bodyPr>
          <a:lstStyle/>
          <a:p>
            <a:pPr marL="285750" indent="-285750">
              <a:buFont typeface="Arial" panose="020B0604020202020204" pitchFamily="34" charset="0"/>
              <a:buChar char="•"/>
            </a:pPr>
            <a:r>
              <a:rPr lang="en-US" sz="2000" b="1" dirty="0"/>
              <a:t>A) independent variables</a:t>
            </a:r>
          </a:p>
          <a:p>
            <a:pPr marL="285750" indent="-285750">
              <a:buFont typeface="Arial" panose="020B0604020202020204" pitchFamily="34" charset="0"/>
              <a:buChar char="•"/>
            </a:pPr>
            <a:r>
              <a:rPr lang="en-US" sz="2000" dirty="0"/>
              <a:t>Number of African American men arrested within a given period, reasons given for arrest, amount of bail set for white and black men</a:t>
            </a:r>
          </a:p>
          <a:p>
            <a:pPr marL="285750" indent="-285750">
              <a:buFont typeface="Arial" panose="020B0604020202020204" pitchFamily="34" charset="0"/>
              <a:buChar char="•"/>
            </a:pPr>
            <a:r>
              <a:rPr lang="en-US" sz="2000" dirty="0"/>
              <a:t>Comparisons of sentences for black and white male offenders  for similar offences</a:t>
            </a:r>
          </a:p>
          <a:p>
            <a:pPr marL="285750" indent="-285750">
              <a:buFont typeface="Arial" panose="020B0604020202020204" pitchFamily="34" charset="0"/>
              <a:buChar char="•"/>
            </a:pPr>
            <a:r>
              <a:rPr lang="en-US" sz="2000" dirty="0"/>
              <a:t>Comparison of reported incidences of police brutality meted on black and white males.</a:t>
            </a:r>
          </a:p>
          <a:p>
            <a:pPr marL="285750" indent="-285750">
              <a:buFont typeface="Arial" panose="020B0604020202020204" pitchFamily="34" charset="0"/>
              <a:buChar char="•"/>
            </a:pPr>
            <a:r>
              <a:rPr lang="en-US" sz="2000" b="1" dirty="0"/>
              <a:t>B) dependent variables</a:t>
            </a:r>
          </a:p>
          <a:p>
            <a:pPr marL="285750" indent="-285750">
              <a:buFont typeface="Arial" panose="020B0604020202020204" pitchFamily="34" charset="0"/>
              <a:buChar char="•"/>
            </a:pPr>
            <a:r>
              <a:rPr lang="en-US" sz="2000" dirty="0"/>
              <a:t>Number of black and white men serving life sentences</a:t>
            </a:r>
          </a:p>
          <a:p>
            <a:pPr marL="285750" indent="-285750">
              <a:buFont typeface="Arial" panose="020B0604020202020204" pitchFamily="34" charset="0"/>
              <a:buChar char="•"/>
            </a:pPr>
            <a:r>
              <a:rPr lang="en-US" sz="2000" dirty="0"/>
              <a:t>Number of black and white men who successfully appeal their sentences successfully</a:t>
            </a:r>
          </a:p>
          <a:p>
            <a:pPr marL="285750" indent="-285750">
              <a:buFont typeface="Arial" panose="020B0604020202020204" pitchFamily="34" charset="0"/>
              <a:buChar char="•"/>
            </a:pPr>
            <a:r>
              <a:rPr lang="en-US" sz="2000" dirty="0"/>
              <a:t>Number of black and white men committing suicide in prison</a:t>
            </a:r>
          </a:p>
        </p:txBody>
      </p:sp>
    </p:spTree>
    <p:extLst>
      <p:ext uri="{BB962C8B-B14F-4D97-AF65-F5344CB8AC3E}">
        <p14:creationId xmlns:p14="http://schemas.microsoft.com/office/powerpoint/2010/main" val="20818775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3B75E5-D6AB-42AB-B96C-D7A67FF90C5D}"/>
              </a:ext>
            </a:extLst>
          </p:cNvPr>
          <p:cNvSpPr>
            <a:spLocks noGrp="1"/>
          </p:cNvSpPr>
          <p:nvPr>
            <p:ph type="title"/>
          </p:nvPr>
        </p:nvSpPr>
        <p:spPr>
          <a:xfrm>
            <a:off x="684212" y="485175"/>
            <a:ext cx="8534400" cy="1507067"/>
          </a:xfrm>
        </p:spPr>
        <p:txBody>
          <a:bodyPr/>
          <a:lstStyle/>
          <a:p>
            <a:r>
              <a:rPr lang="en-US" dirty="0"/>
              <a:t>Research design</a:t>
            </a:r>
          </a:p>
        </p:txBody>
      </p:sp>
      <p:pic>
        <p:nvPicPr>
          <p:cNvPr id="5" name="Content Placeholder 4">
            <a:extLst>
              <a:ext uri="{FF2B5EF4-FFF2-40B4-BE49-F238E27FC236}">
                <a16:creationId xmlns:a16="http://schemas.microsoft.com/office/drawing/2014/main" id="{DA8CE8D5-54FB-4D0A-8408-69777A5A6300}"/>
              </a:ext>
            </a:extLst>
          </p:cNvPr>
          <p:cNvPicPr>
            <a:picLocks noGrp="1" noChangeAspect="1"/>
          </p:cNvPicPr>
          <p:nvPr>
            <p:ph idx="1"/>
          </p:nvPr>
        </p:nvPicPr>
        <p:blipFill>
          <a:blip r:embed="rId3"/>
          <a:stretch>
            <a:fillRect/>
          </a:stretch>
        </p:blipFill>
        <p:spPr>
          <a:xfrm>
            <a:off x="9563100" y="0"/>
            <a:ext cx="2628900" cy="1881809"/>
          </a:xfrm>
        </p:spPr>
      </p:pic>
      <p:sp>
        <p:nvSpPr>
          <p:cNvPr id="7" name="TextBox 6">
            <a:extLst>
              <a:ext uri="{FF2B5EF4-FFF2-40B4-BE49-F238E27FC236}">
                <a16:creationId xmlns:a16="http://schemas.microsoft.com/office/drawing/2014/main" id="{48223D95-5E8C-494D-A88A-D0F521488A4E}"/>
              </a:ext>
            </a:extLst>
          </p:cNvPr>
          <p:cNvSpPr txBox="1"/>
          <p:nvPr/>
        </p:nvSpPr>
        <p:spPr>
          <a:xfrm>
            <a:off x="150812" y="1881809"/>
            <a:ext cx="10129562" cy="2862322"/>
          </a:xfrm>
          <a:prstGeom prst="rect">
            <a:avLst/>
          </a:prstGeom>
          <a:noFill/>
        </p:spPr>
        <p:txBody>
          <a:bodyPr wrap="square" rtlCol="0">
            <a:spAutoFit/>
          </a:bodyPr>
          <a:lstStyle/>
          <a:p>
            <a:pPr marL="285750" indent="-285750">
              <a:buFont typeface="Arial" panose="020B0604020202020204" pitchFamily="34" charset="0"/>
              <a:buChar char="•"/>
            </a:pPr>
            <a:r>
              <a:rPr lang="en-US" sz="2000" b="1" dirty="0"/>
              <a:t>For this research, I will  use the Case study design.</a:t>
            </a:r>
          </a:p>
          <a:p>
            <a:pPr marL="285750" indent="-285750">
              <a:buFont typeface="Arial" panose="020B0604020202020204" pitchFamily="34" charset="0"/>
              <a:buChar char="•"/>
            </a:pPr>
            <a:r>
              <a:rPr lang="en-US" sz="2000" b="1" dirty="0"/>
              <a:t>The case study research design is important in narrowing down the broad research topic to a small focus area</a:t>
            </a:r>
          </a:p>
          <a:p>
            <a:pPr marL="285750" indent="-285750">
              <a:buFont typeface="Arial" panose="020B0604020202020204" pitchFamily="34" charset="0"/>
              <a:buChar char="•"/>
            </a:pPr>
            <a:r>
              <a:rPr lang="en-US" sz="2000" b="1" dirty="0"/>
              <a:t>I will isolate specific cases that have gained media popularity as they fall under the criteria for research</a:t>
            </a:r>
          </a:p>
          <a:p>
            <a:pPr marL="285750" indent="-285750">
              <a:buFont typeface="Arial" panose="020B0604020202020204" pitchFamily="34" charset="0"/>
              <a:buChar char="•"/>
            </a:pPr>
            <a:r>
              <a:rPr lang="en-US" sz="2000" b="1" dirty="0"/>
              <a:t>Case study design provides a critical analysis and explanation of the research interest. </a:t>
            </a:r>
          </a:p>
          <a:p>
            <a:pPr marL="285750" indent="-285750">
              <a:buFont typeface="Arial" panose="020B0604020202020204" pitchFamily="34" charset="0"/>
              <a:buChar char="•"/>
            </a:pPr>
            <a:r>
              <a:rPr lang="en-US" sz="2000" b="1" dirty="0"/>
              <a:t>It is important for building on the knowledge that I have gained from review of literature and preliminary research on the topic. </a:t>
            </a:r>
            <a:endParaRPr lang="en-US" sz="2000" dirty="0"/>
          </a:p>
        </p:txBody>
      </p:sp>
    </p:spTree>
    <p:extLst>
      <p:ext uri="{BB962C8B-B14F-4D97-AF65-F5344CB8AC3E}">
        <p14:creationId xmlns:p14="http://schemas.microsoft.com/office/powerpoint/2010/main" val="3626954006"/>
      </p:ext>
    </p:extLst>
  </p:cSld>
  <p:clrMapOvr>
    <a:masterClrMapping/>
  </p:clrMapOvr>
</p:sld>
</file>

<file path=ppt/theme/theme1.xml><?xml version="1.0" encoding="utf-8"?>
<a:theme xmlns:a="http://schemas.openxmlformats.org/drawingml/2006/main" name="Slice">
  <a:themeElements>
    <a:clrScheme name="Slice">
      <a:dk1>
        <a:sysClr val="windowText" lastClr="000000"/>
      </a:dk1>
      <a:lt1>
        <a:sysClr val="window" lastClr="FFFFFF"/>
      </a:lt1>
      <a:dk2>
        <a:srgbClr val="AD2E03"/>
      </a:dk2>
      <a:lt2>
        <a:srgbClr val="D75626"/>
      </a:lt2>
      <a:accent1>
        <a:srgbClr val="760603"/>
      </a:accent1>
      <a:accent2>
        <a:srgbClr val="FA9C1F"/>
      </a:accent2>
      <a:accent3>
        <a:srgbClr val="D9BB55"/>
      </a:accent3>
      <a:accent4>
        <a:srgbClr val="829551"/>
      </a:accent4>
      <a:accent5>
        <a:srgbClr val="58A28B"/>
      </a:accent5>
      <a:accent6>
        <a:srgbClr val="426480"/>
      </a:accent6>
      <a:hlink>
        <a:srgbClr val="460402"/>
      </a:hlink>
      <a:folHlink>
        <a:srgbClr val="991111"/>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142000"/>
                <a:satMod val="200000"/>
                <a:lumMod val="118000"/>
              </a:schemeClr>
            </a:gs>
            <a:gs pos="100000">
              <a:schemeClr val="phClr">
                <a:shade val="94000"/>
                <a:hueMod val="22000"/>
                <a:satMod val="220000"/>
                <a:lumMod val="62000"/>
              </a:schemeClr>
            </a:gs>
          </a:gsLst>
          <a:lin ang="6120000" scaled="1"/>
        </a:gradFill>
        <a:gradFill rotWithShape="1">
          <a:gsLst>
            <a:gs pos="0">
              <a:schemeClr val="phClr">
                <a:tint val="97000"/>
                <a:hueMod val="142000"/>
                <a:satMod val="200000"/>
                <a:lumMod val="118000"/>
              </a:schemeClr>
            </a:gs>
            <a:gs pos="100000">
              <a:schemeClr val="phClr">
                <a:shade val="92000"/>
                <a:hueMod val="22000"/>
                <a:satMod val="220000"/>
                <a:lumMod val="62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2903AAAE-3EA5-424A-B142-CC51DC1F897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Slice</Template>
  <TotalTime>1190</TotalTime>
  <Words>1911</Words>
  <Application>Microsoft Office PowerPoint</Application>
  <PresentationFormat>Widescreen</PresentationFormat>
  <Paragraphs>108</Paragraphs>
  <Slides>14</Slides>
  <Notes>13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Century Gothic</vt:lpstr>
      <vt:lpstr>Wingdings 3</vt:lpstr>
      <vt:lpstr>Slice</vt:lpstr>
      <vt:lpstr>Structural and institutional racism against African American men in the justice system</vt:lpstr>
      <vt:lpstr>introduction</vt:lpstr>
      <vt:lpstr>Research question</vt:lpstr>
      <vt:lpstr>Literature review</vt:lpstr>
      <vt:lpstr>PowerPoint Presentation</vt:lpstr>
      <vt:lpstr>PowerPoint Presentation</vt:lpstr>
      <vt:lpstr>Research hypothesis</vt:lpstr>
      <vt:lpstr>Research variables</vt:lpstr>
      <vt:lpstr>Research design</vt:lpstr>
      <vt:lpstr>Sampling method</vt:lpstr>
      <vt:lpstr>Data analysis method</vt:lpstr>
      <vt:lpstr>Application of the study to social work practice</vt:lpstr>
      <vt:lpstr>conclusion</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Structural and institutional racism against African American men in the justice system</dc:title>
  <dc:creator>JOSEPH MUTEMBEI</dc:creator>
  <cp:lastModifiedBy>JOSEPH MUTEMBEI</cp:lastModifiedBy>
  <cp:revision>29</cp:revision>
  <dcterms:created xsi:type="dcterms:W3CDTF">2021-04-16T07:44:41Z</dcterms:created>
  <dcterms:modified xsi:type="dcterms:W3CDTF">2021-04-17T03:35:39Z</dcterms:modified>
</cp:coreProperties>
</file>